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15"/>
  </p:notesMasterIdLst>
  <p:sldIdLst>
    <p:sldId id="347" r:id="rId2"/>
    <p:sldId id="316" r:id="rId3"/>
    <p:sldId id="349" r:id="rId4"/>
    <p:sldId id="358" r:id="rId5"/>
    <p:sldId id="350" r:id="rId6"/>
    <p:sldId id="352" r:id="rId7"/>
    <p:sldId id="353" r:id="rId8"/>
    <p:sldId id="354" r:id="rId9"/>
    <p:sldId id="357" r:id="rId10"/>
    <p:sldId id="355" r:id="rId11"/>
    <p:sldId id="356" r:id="rId12"/>
    <p:sldId id="344" r:id="rId13"/>
    <p:sldId id="346" r:id="rId14"/>
  </p:sldIdLst>
  <p:sldSz cx="9144000" cy="5143500" type="screen16x9"/>
  <p:notesSz cx="6858000" cy="9144000"/>
  <p:embeddedFontLst>
    <p:embeddedFont>
      <p:font typeface="AR HERMANN" panose="020B0600000101010101" charset="0"/>
      <p:regular r:id="rId16"/>
    </p:embeddedFont>
    <p:embeddedFont>
      <p:font typeface="Cambria" panose="02040503050406030204" pitchFamily="18" charset="0"/>
      <p:regular r:id="rId17"/>
      <p:bold r:id="rId18"/>
      <p:italic r:id="rId19"/>
      <p:boldItalic r:id="rId20"/>
    </p:embeddedFont>
    <p:embeddedFont>
      <p:font typeface="맑은 고딕" panose="020B0503020000020004" pitchFamily="50" charset="-127"/>
      <p:regular r:id="rId21"/>
      <p:bold r:id="rId22"/>
    </p:embeddedFont>
  </p:embeddedFontLst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0" autoAdjust="0"/>
    <p:restoredTop sz="93307" autoAdjust="0"/>
  </p:normalViewPr>
  <p:slideViewPr>
    <p:cSldViewPr snapToGrid="0">
      <p:cViewPr>
        <p:scale>
          <a:sx n="100" d="100"/>
          <a:sy n="100" d="100"/>
        </p:scale>
        <p:origin x="74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F6C2B-BA23-4B6F-A16C-E83E1A24F26C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09C8C-1C0B-460F-A188-A3D13441D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145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766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8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03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92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04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09C8C-1C0B-460F-A188-A3D13441D7A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985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51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279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65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92D050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23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149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194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25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03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13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736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14F1D-BB12-4672-BB3C-1516046A1FA4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9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92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07168"/>
            <a:ext cx="7886700" cy="3425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14F1D-BB12-4672-BB3C-1516046A1FA4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CA7E7-31D2-4AE6-A432-9AD10A095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7516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hyperlink" Target="https://www.youtube.com/c/SoftwareToolTime" TargetMode="External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524769" y="1802313"/>
            <a:ext cx="5630359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 HERMANN" panose="02000000000000000000" pitchFamily="2" charset="0"/>
              </a:rPr>
              <a:t>S</a:t>
            </a:r>
            <a:r>
              <a:rPr lang="en-US" altLang="ko-KR" sz="4400" dirty="0">
                <a:latin typeface="AR HERMANN" panose="02000000000000000000" pitchFamily="2" charset="0"/>
              </a:rPr>
              <a:t>oft</a:t>
            </a:r>
            <a:r>
              <a:rPr lang="en-US" altLang="ko-KR" sz="44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 HERMANN" panose="02000000000000000000" pitchFamily="2" charset="0"/>
              </a:rPr>
              <a:t>w</a:t>
            </a:r>
            <a:r>
              <a:rPr lang="en-US" altLang="ko-KR" sz="4400" dirty="0">
                <a:latin typeface="AR HERMANN" panose="02000000000000000000" pitchFamily="2" charset="0"/>
              </a:rPr>
              <a:t>are </a:t>
            </a:r>
            <a:r>
              <a:rPr lang="en-US" altLang="ko-KR" sz="44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 HERMANN" panose="02000000000000000000" pitchFamily="2" charset="0"/>
              </a:rPr>
              <a:t>T</a:t>
            </a:r>
            <a:r>
              <a:rPr lang="en-US" altLang="ko-KR" sz="4400" dirty="0">
                <a:latin typeface="AR HERMANN" panose="02000000000000000000" pitchFamily="2" charset="0"/>
              </a:rPr>
              <a:t>ool </a:t>
            </a:r>
            <a:r>
              <a:rPr lang="en-US" altLang="ko-KR" sz="4400" dirty="0">
                <a:solidFill>
                  <a:srgbClr val="FFC000"/>
                </a:solidFill>
                <a:latin typeface="AR HERMANN" panose="02000000000000000000" pitchFamily="2" charset="0"/>
              </a:rPr>
              <a:t>T</a:t>
            </a:r>
            <a:r>
              <a:rPr lang="en-US" altLang="ko-KR" sz="4400" dirty="0">
                <a:latin typeface="AR HERMANN" panose="02000000000000000000" pitchFamily="2" charset="0"/>
              </a:rPr>
              <a:t>ime</a:t>
            </a:r>
            <a:endParaRPr lang="ko-KR" altLang="en-US" sz="4400" dirty="0">
              <a:latin typeface="AR HERMANN" panose="02000000000000000000" pitchFamily="2" charset="0"/>
            </a:endParaRPr>
          </a:p>
        </p:txBody>
      </p:sp>
      <p:pic>
        <p:nvPicPr>
          <p:cNvPr id="12" name="그래픽 11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880" y="1780171"/>
            <a:ext cx="1224267" cy="1247586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026" name="Picture 2" descr="Creative Commons">
            <a:extLst>
              <a:ext uri="{FF2B5EF4-FFF2-40B4-BE49-F238E27FC236}">
                <a16:creationId xmlns:a16="http://schemas.microsoft.com/office/drawing/2014/main" id="{2DCAC4BA-2943-451C-A1DB-EBE3FE34B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899" y="2683390"/>
            <a:ext cx="1287379" cy="31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rican Drums (Sting) - Twin Musicom_6sec">
            <a:hlinkClick r:id="" action="ppaction://media"/>
            <a:extLst>
              <a:ext uri="{FF2B5EF4-FFF2-40B4-BE49-F238E27FC236}">
                <a16:creationId xmlns:a16="http://schemas.microsoft.com/office/drawing/2014/main" id="{2531412B-F6C5-4F12-9A19-53BF3016D2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24338" y="5532524"/>
            <a:ext cx="347662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ntr" presetSubtype="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27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3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30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15" tmFilter="0, 0; 0.125,0.2665; 0.25,0.4; 0.375,0.465; 0.5,0.5;  0.625,0.535; 0.75,0.6; 0.875,0.7335; 1,1">
                                          <p:stCondLst>
                                            <p:cond delay="165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5" tmFilter="0, 0; 0.125,0.2665; 0.25,0.4; 0.375,0.465; 0.5,0.5;  0.625,0.535; 0.75,0.6; 0.875,0.7335; 1,1">
                                          <p:stCondLst>
                                            <p:cond delay="20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33">
                                          <p:stCondLst>
                                            <p:cond delay="81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208" decel="50000">
                                          <p:stCondLst>
                                            <p:cond delay="84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33">
                                          <p:stCondLst>
                                            <p:cond delay="164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208" decel="50000">
                                          <p:stCondLst>
                                            <p:cond delay="167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33">
                                          <p:stCondLst>
                                            <p:cond delay="205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208" decel="50000">
                                          <p:stCondLst>
                                            <p:cond delay="208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33">
                                          <p:stCondLst>
                                            <p:cond delay="226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208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/>
      <p:bldP spid="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B1FA812-B39C-29A5-172A-B5F2E2DF07DA}"/>
              </a:ext>
            </a:extLst>
          </p:cNvPr>
          <p:cNvSpPr txBox="1">
            <a:spLocks/>
          </p:cNvSpPr>
          <p:nvPr/>
        </p:nvSpPr>
        <p:spPr>
          <a:xfrm>
            <a:off x="628650" y="1048142"/>
            <a:ext cx="7886700" cy="3425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92D05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>
                <a:solidFill>
                  <a:schemeClr val="tx1"/>
                </a:solidFill>
              </a:rPr>
              <a:t>① Zep </a:t>
            </a:r>
            <a:r>
              <a:rPr lang="ko-KR" altLang="en-US" sz="1700" dirty="0">
                <a:solidFill>
                  <a:schemeClr val="tx1"/>
                </a:solidFill>
              </a:rPr>
              <a:t>회원가입 후 로그인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>
                <a:solidFill>
                  <a:schemeClr val="tx1"/>
                </a:solidFill>
              </a:rPr>
              <a:t>② zep </a:t>
            </a:r>
            <a:r>
              <a:rPr lang="ko-KR" altLang="en-US" sz="1700" dirty="0">
                <a:solidFill>
                  <a:schemeClr val="tx1"/>
                </a:solidFill>
              </a:rPr>
              <a:t>맵 만들기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>
                <a:solidFill>
                  <a:schemeClr val="tx1"/>
                </a:solidFill>
              </a:rPr>
              <a:t>③ </a:t>
            </a:r>
            <a:r>
              <a:rPr lang="en-US" altLang="ko-KR" sz="1700" dirty="0" err="1">
                <a:solidFill>
                  <a:schemeClr val="tx1"/>
                </a:solidFill>
              </a:rPr>
              <a:t>Vscode</a:t>
            </a:r>
            <a:r>
              <a:rPr lang="ko-KR" altLang="en-US" sz="1700" dirty="0">
                <a:solidFill>
                  <a:schemeClr val="tx1"/>
                </a:solidFill>
              </a:rPr>
              <a:t>에서 코드 작성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>
                <a:solidFill>
                  <a:schemeClr val="tx1"/>
                </a:solidFill>
              </a:rPr>
              <a:t>④ </a:t>
            </a:r>
            <a:r>
              <a:rPr lang="ko-KR" altLang="en-US" sz="1700" dirty="0">
                <a:solidFill>
                  <a:schemeClr val="tx1"/>
                </a:solidFill>
              </a:rPr>
              <a:t>압축</a:t>
            </a:r>
            <a:endParaRPr lang="en-US" altLang="ko-KR" sz="17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>
                <a:solidFill>
                  <a:schemeClr val="tx1"/>
                </a:solidFill>
              </a:rPr>
              <a:t>⑤ </a:t>
            </a:r>
            <a:r>
              <a:rPr lang="ko-KR" altLang="en-US" sz="1700" dirty="0">
                <a:solidFill>
                  <a:schemeClr val="tx1"/>
                </a:solidFill>
              </a:rPr>
              <a:t>웹페이지에서 코드를 </a:t>
            </a:r>
            <a:r>
              <a:rPr lang="ko-KR" altLang="en-US" sz="1700" dirty="0" err="1">
                <a:solidFill>
                  <a:schemeClr val="tx1"/>
                </a:solidFill>
              </a:rPr>
              <a:t>노말앱</a:t>
            </a:r>
            <a:r>
              <a:rPr lang="ko-KR" altLang="en-US" sz="1700" dirty="0">
                <a:solidFill>
                  <a:schemeClr val="tx1"/>
                </a:solidFill>
              </a:rPr>
              <a:t> 형태로 배포</a:t>
            </a:r>
            <a:endParaRPr lang="en-US" altLang="ko-KR" sz="17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>
                <a:solidFill>
                  <a:schemeClr val="tx1"/>
                </a:solidFill>
              </a:rPr>
              <a:t>⑥ zep</a:t>
            </a:r>
            <a:r>
              <a:rPr lang="ko-KR" altLang="en-US" sz="1700" dirty="0">
                <a:solidFill>
                  <a:schemeClr val="tx1"/>
                </a:solidFill>
              </a:rPr>
              <a:t>에서 </a:t>
            </a:r>
            <a:r>
              <a:rPr lang="ko-KR" altLang="en-US" sz="1700" dirty="0" err="1">
                <a:solidFill>
                  <a:schemeClr val="tx1"/>
                </a:solidFill>
              </a:rPr>
              <a:t>맵과</a:t>
            </a:r>
            <a:r>
              <a:rPr lang="ko-KR" altLang="en-US" sz="1700" dirty="0">
                <a:solidFill>
                  <a:schemeClr val="tx1"/>
                </a:solidFill>
              </a:rPr>
              <a:t> </a:t>
            </a:r>
            <a:r>
              <a:rPr lang="ko-KR" altLang="en-US" sz="1700" dirty="0" err="1">
                <a:solidFill>
                  <a:schemeClr val="tx1"/>
                </a:solidFill>
              </a:rPr>
              <a:t>노말앱을</a:t>
            </a:r>
            <a:r>
              <a:rPr lang="ko-KR" altLang="en-US" sz="1700" dirty="0">
                <a:solidFill>
                  <a:schemeClr val="tx1"/>
                </a:solidFill>
              </a:rPr>
              <a:t> 연결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0F4D82-5001-8AAD-FEE7-00D33304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3661"/>
            <a:ext cx="7886700" cy="692693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</a:t>
            </a:r>
            <a:r>
              <a:rPr lang="ko-KR" altLang="en-US" dirty="0"/>
              <a:t>비밀 계단 맵 제어하기</a:t>
            </a:r>
          </a:p>
        </p:txBody>
      </p:sp>
    </p:spTree>
    <p:extLst>
      <p:ext uri="{BB962C8B-B14F-4D97-AF65-F5344CB8AC3E}">
        <p14:creationId xmlns:p14="http://schemas.microsoft.com/office/powerpoint/2010/main" val="2245014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88ED80B-F0B8-FEEF-2CF1-A977D34E205B}"/>
              </a:ext>
            </a:extLst>
          </p:cNvPr>
          <p:cNvSpPr txBox="1">
            <a:spLocks/>
          </p:cNvSpPr>
          <p:nvPr/>
        </p:nvSpPr>
        <p:spPr>
          <a:xfrm>
            <a:off x="628650" y="1048142"/>
            <a:ext cx="7886700" cy="3425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92D05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>
                <a:solidFill>
                  <a:schemeClr val="tx1"/>
                </a:solidFill>
              </a:rPr>
              <a:t>[1] </a:t>
            </a:r>
            <a:r>
              <a:rPr lang="ko-KR" altLang="en-US" sz="1700" dirty="0" err="1">
                <a:solidFill>
                  <a:schemeClr val="tx1"/>
                </a:solidFill>
              </a:rPr>
              <a:t>아이코그램</a:t>
            </a:r>
            <a:r>
              <a:rPr lang="ko-KR" altLang="en-US" sz="1700" dirty="0">
                <a:solidFill>
                  <a:schemeClr val="tx1"/>
                </a:solidFill>
              </a:rPr>
              <a:t> </a:t>
            </a:r>
            <a:r>
              <a:rPr lang="en-US" altLang="ko-KR" sz="1700" dirty="0">
                <a:solidFill>
                  <a:schemeClr val="tx1"/>
                </a:solidFill>
              </a:rPr>
              <a:t>: 3d </a:t>
            </a:r>
            <a:r>
              <a:rPr lang="ko-KR" altLang="en-US" sz="1700" dirty="0">
                <a:solidFill>
                  <a:schemeClr val="tx1"/>
                </a:solidFill>
              </a:rPr>
              <a:t>맵 모델링을 웹 상에서 드래그 형식으로 쉽게 가능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>
                <a:solidFill>
                  <a:schemeClr val="tx1"/>
                </a:solidFill>
              </a:rPr>
              <a:t>[2] </a:t>
            </a:r>
            <a:r>
              <a:rPr lang="en-US" altLang="ko-KR" sz="1700" dirty="0" err="1">
                <a:solidFill>
                  <a:schemeClr val="tx1"/>
                </a:solidFill>
              </a:rPr>
              <a:t>Aesprite</a:t>
            </a:r>
            <a:r>
              <a:rPr lang="en-US" altLang="ko-KR" sz="1700" dirty="0">
                <a:solidFill>
                  <a:schemeClr val="tx1"/>
                </a:solidFill>
              </a:rPr>
              <a:t>: </a:t>
            </a:r>
            <a:r>
              <a:rPr lang="ko-KR" altLang="en-US" sz="1700" dirty="0">
                <a:solidFill>
                  <a:schemeClr val="tx1"/>
                </a:solidFill>
              </a:rPr>
              <a:t>픽셀 아트 제작 툴</a:t>
            </a:r>
            <a:r>
              <a:rPr lang="en-US" altLang="ko-KR" sz="1700" dirty="0"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solidFill>
                  <a:schemeClr val="tx1"/>
                </a:solidFill>
              </a:rPr>
              <a:t>유료</a:t>
            </a:r>
            <a:r>
              <a:rPr lang="en-US" altLang="ko-KR" sz="1700" dirty="0">
                <a:solidFill>
                  <a:schemeClr val="tx1"/>
                </a:solidFill>
              </a:rPr>
              <a:t>, zep</a:t>
            </a:r>
            <a:r>
              <a:rPr lang="ko-KR" altLang="en-US" sz="1700" dirty="0">
                <a:solidFill>
                  <a:schemeClr val="tx1"/>
                </a:solidFill>
              </a:rPr>
              <a:t>의 그래픽과 잘 맞는 픽셀 형식의 캐릭터</a:t>
            </a:r>
            <a:r>
              <a:rPr lang="en-US" altLang="ko-KR" sz="1700" dirty="0"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solidFill>
                  <a:schemeClr val="tx1"/>
                </a:solidFill>
              </a:rPr>
              <a:t>맵 제작에 용이함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>
                <a:solidFill>
                  <a:schemeClr val="tx1"/>
                </a:solidFill>
              </a:rPr>
              <a:t>[3] Zep script </a:t>
            </a:r>
            <a:r>
              <a:rPr lang="en-US" altLang="ko-KR" sz="1700" dirty="0" err="1">
                <a:solidFill>
                  <a:schemeClr val="tx1"/>
                </a:solidFill>
              </a:rPr>
              <a:t>GuideBook</a:t>
            </a:r>
            <a:r>
              <a:rPr lang="en-US" altLang="ko-KR" sz="1700" dirty="0">
                <a:solidFill>
                  <a:schemeClr val="tx1"/>
                </a:solidFill>
              </a:rPr>
              <a:t> (KR): </a:t>
            </a:r>
            <a:r>
              <a:rPr lang="en-US" altLang="ko-KR" sz="17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https://docs-kr.zep.us/creator/zep-script-guide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023619-5B03-A353-D1A0-0FE6B1A48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3661"/>
            <a:ext cx="7886700" cy="692693"/>
          </a:xfrm>
        </p:spPr>
        <p:txBody>
          <a:bodyPr/>
          <a:lstStyle/>
          <a:p>
            <a:r>
              <a:rPr lang="ko-KR" altLang="en-US" dirty="0"/>
              <a:t>함께 쓰면 좋을 </a:t>
            </a:r>
            <a:r>
              <a:rPr lang="en-US" altLang="ko-KR" dirty="0"/>
              <a:t>Tool, </a:t>
            </a:r>
            <a:r>
              <a:rPr lang="ko-KR" altLang="en-US" dirty="0"/>
              <a:t>참고 문서</a:t>
            </a:r>
            <a:r>
              <a:rPr lang="en-US" altLang="ko-KR" dirty="0"/>
              <a:t> </a:t>
            </a:r>
            <a:r>
              <a:rPr lang="ko-KR" altLang="en-US" dirty="0"/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3660549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28650" y="558266"/>
            <a:ext cx="7886700" cy="40744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Tool Time (</a:t>
            </a:r>
            <a:r>
              <a:rPr lang="ko-KR" alt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소프트웨어 툴 타임</a:t>
            </a:r>
            <a:r>
              <a:rPr lang="en-US" altLang="ko-KR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 algn="ctr"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(CC-BY-NC 4.0) Ajou University</a:t>
            </a:r>
          </a:p>
          <a:p>
            <a:pPr marL="0" indent="0" algn="ctr">
              <a:buNone/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Visit “Software Tool Time” channel in YouTube :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https://www.youtube.com/c/SoftwareToolTime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160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altLang="ko-KR" sz="15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product names, trademarks, and/or company names are used solely for identification and belong to their respective owners.</a:t>
            </a:r>
          </a:p>
          <a:p>
            <a:pPr marL="0" indent="0" algn="ctr">
              <a:buNone/>
            </a:pPr>
            <a:r>
              <a:rPr lang="en-US" altLang="ko-KR" sz="15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“Software Tool Time” video is licensed to the public under a Creative Commons Attribution 4.0 License  (https://creativecommons.org/license/by/4.0/) </a:t>
            </a:r>
          </a:p>
          <a:p>
            <a:pPr marL="0" indent="0" algn="ctr">
              <a:buNone/>
            </a:pPr>
            <a:r>
              <a:rPr lang="en-US" altLang="ko-KR" sz="15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Twin </a:t>
            </a:r>
            <a:r>
              <a:rPr lang="en-US" altLang="ko-KR" sz="15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Musicom’s</a:t>
            </a:r>
            <a:r>
              <a:rPr lang="ko-KR" altLang="en-US" sz="15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5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Drums (Sting) is licensed to the to the public under a Creative Commons Attribution 4.0 License (Artist: http://www.twinmusicom.org/)</a:t>
            </a:r>
          </a:p>
        </p:txBody>
      </p:sp>
      <p:pic>
        <p:nvPicPr>
          <p:cNvPr id="2050" name="Picture 2" descr="Creative Commons">
            <a:extLst>
              <a:ext uri="{FF2B5EF4-FFF2-40B4-BE49-F238E27FC236}">
                <a16:creationId xmlns:a16="http://schemas.microsoft.com/office/drawing/2014/main" id="{6AE06B9F-FD0B-4C77-AC7E-03A6408D6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632723"/>
            <a:ext cx="1159042" cy="28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48356DE-CE21-4391-8E51-CF1FEFD7F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758" y="268669"/>
            <a:ext cx="743671" cy="757836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6" name="African Drums (Sting) - Twin Musicom_6sec">
            <a:hlinkClick r:id="" action="ppaction://media"/>
            <a:extLst>
              <a:ext uri="{FF2B5EF4-FFF2-40B4-BE49-F238E27FC236}">
                <a16:creationId xmlns:a16="http://schemas.microsoft.com/office/drawing/2014/main" id="{B87ECA76-32A7-4267-9D4E-8F36C49682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24338" y="5532524"/>
            <a:ext cx="347662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1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7FD49-CD4C-E222-0C49-99B102DD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C1AD47-9AE2-C62C-A443-3CDB403E6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5B1B90-0073-13FD-4BE6-308A75953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73"/>
            <a:ext cx="9241766" cy="514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41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CCDFD-EBD7-4FD7-8F4F-A276841D2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9" y="299037"/>
            <a:ext cx="7101784" cy="799582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solidFill>
                  <a:srgbClr val="00B0F0"/>
                </a:solidFill>
                <a:latin typeface="+mn-lt"/>
                <a:ea typeface="+mn-ea"/>
              </a:rPr>
              <a:t>Zep </a:t>
            </a:r>
            <a:r>
              <a:rPr lang="ko-KR" altLang="en-US" sz="3600" b="1" dirty="0">
                <a:solidFill>
                  <a:srgbClr val="00B0F0"/>
                </a:solidFill>
                <a:latin typeface="+mn-lt"/>
                <a:ea typeface="+mn-ea"/>
              </a:rPr>
              <a:t>스크립트 개발 및 배포 간단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3C38BD-6602-4EC4-A99D-FC94ECF41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839" y="1159017"/>
            <a:ext cx="7302524" cy="354361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강사</a:t>
            </a:r>
            <a:endParaRPr lang="en-US" altLang="ko-KR" sz="2000" dirty="0"/>
          </a:p>
          <a:p>
            <a:pPr lvl="1"/>
            <a:r>
              <a:rPr lang="ko-KR" altLang="en-US" sz="1600" dirty="0"/>
              <a:t>소성하</a:t>
            </a:r>
            <a:br>
              <a:rPr lang="en-US" altLang="ko-KR" sz="1600" dirty="0"/>
            </a:br>
            <a:endParaRPr lang="en-US" altLang="ko-KR" sz="1600" dirty="0"/>
          </a:p>
          <a:p>
            <a:r>
              <a:rPr lang="ko-KR" altLang="en-US" sz="2000" dirty="0"/>
              <a:t>목표</a:t>
            </a:r>
            <a:endParaRPr lang="en-US" altLang="ko-KR" sz="2000" dirty="0"/>
          </a:p>
          <a:p>
            <a:pPr lvl="1"/>
            <a:r>
              <a:rPr lang="en-US" altLang="ko-KR" sz="1600" dirty="0"/>
              <a:t>Zep </a:t>
            </a:r>
            <a:r>
              <a:rPr lang="ko-KR" altLang="en-US" sz="1600" dirty="0"/>
              <a:t>스크립트가 무엇인지 알고</a:t>
            </a:r>
            <a:r>
              <a:rPr lang="en-US" altLang="ko-KR" sz="1600" dirty="0"/>
              <a:t>,</a:t>
            </a:r>
            <a:r>
              <a:rPr lang="ko-KR" altLang="en-US" sz="1600" dirty="0"/>
              <a:t> 개발과 배포하는 전체 과정을 파악한다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채팅 암호를 통해 비밀문을 여는 간단한 게임 예제를 실행한다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endParaRPr lang="en-US" altLang="ko-KR" sz="1600" dirty="0"/>
          </a:p>
          <a:p>
            <a:r>
              <a:rPr lang="ko-KR" altLang="en-US" sz="2000" dirty="0"/>
              <a:t>사전 준비</a:t>
            </a:r>
            <a:endParaRPr lang="en-US" altLang="ko-KR" sz="2000" dirty="0"/>
          </a:p>
          <a:p>
            <a:pPr lvl="1"/>
            <a:r>
              <a:rPr lang="en-US" altLang="ko-KR" sz="1700" dirty="0" err="1"/>
              <a:t>Javascript</a:t>
            </a:r>
            <a:r>
              <a:rPr lang="ko-KR" altLang="en-US" sz="1700" dirty="0"/>
              <a:t> </a:t>
            </a:r>
            <a:r>
              <a:rPr lang="en-US" altLang="ko-KR" sz="1700" dirty="0"/>
              <a:t>code </a:t>
            </a:r>
            <a:r>
              <a:rPr lang="ko-KR" altLang="en-US" sz="1700" dirty="0"/>
              <a:t>작성이 가능한 텍스트 에디터</a:t>
            </a:r>
            <a:r>
              <a:rPr lang="en-US" altLang="ko-KR" sz="1700" dirty="0"/>
              <a:t>(</a:t>
            </a:r>
            <a:r>
              <a:rPr lang="en-US" altLang="ko-KR" sz="1700" dirty="0" err="1"/>
              <a:t>vscode</a:t>
            </a:r>
            <a:r>
              <a:rPr lang="en-US" altLang="ko-KR" sz="1700" dirty="0"/>
              <a:t>)</a:t>
            </a:r>
          </a:p>
          <a:p>
            <a:pPr lvl="1"/>
            <a:r>
              <a:rPr lang="en-US" altLang="ko-KR" sz="1700" dirty="0" err="1"/>
              <a:t>nodeJS</a:t>
            </a:r>
            <a:r>
              <a:rPr lang="en-US" altLang="ko-KR" sz="1700" dirty="0"/>
              <a:t> </a:t>
            </a:r>
            <a:r>
              <a:rPr lang="ko-KR" altLang="en-US" sz="1700" dirty="0"/>
              <a:t>설치</a:t>
            </a:r>
            <a:endParaRPr lang="en-US" altLang="ko-KR" sz="1700" dirty="0"/>
          </a:p>
          <a:p>
            <a:pPr lvl="1"/>
            <a:r>
              <a:rPr lang="en-US" altLang="ko-KR" sz="1700" dirty="0"/>
              <a:t>ZEP </a:t>
            </a:r>
            <a:r>
              <a:rPr lang="ko-KR" altLang="en-US" sz="1700" dirty="0"/>
              <a:t>회원가입</a:t>
            </a:r>
            <a:endParaRPr lang="en-US" altLang="ko-KR" sz="1700" dirty="0"/>
          </a:p>
          <a:p>
            <a:pPr marL="0" indent="0">
              <a:buNone/>
            </a:pPr>
            <a:endParaRPr lang="en-US" altLang="ko-KR" sz="1200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altLang="ko-KR" sz="1200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altLang="ko-KR" sz="1200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altLang="ko-KR" sz="1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06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0CC25C-14D3-A2D3-EFF4-6C1DEE4C5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5836"/>
            <a:ext cx="7886700" cy="692693"/>
          </a:xfrm>
        </p:spPr>
        <p:txBody>
          <a:bodyPr/>
          <a:lstStyle/>
          <a:p>
            <a:r>
              <a:rPr lang="en-US" altLang="ko-KR" dirty="0"/>
              <a:t>Zep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30B81A-1A90-E403-1A65-3BD3543CE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48142"/>
            <a:ext cx="7886700" cy="3425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: </a:t>
            </a:r>
            <a:r>
              <a:rPr lang="ko-KR" altLang="en-US" sz="1700" dirty="0"/>
              <a:t>웹 기반 메타버스 플랫폼</a:t>
            </a:r>
            <a:endParaRPr lang="en-US" altLang="ko-KR" sz="1700" dirty="0"/>
          </a:p>
          <a:p>
            <a:endParaRPr lang="en-US" altLang="ko-KR" dirty="0"/>
          </a:p>
        </p:txBody>
      </p:sp>
      <p:pic>
        <p:nvPicPr>
          <p:cNvPr id="7" name="그림 6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C7C53612-E400-36E2-4C7F-1AE5E183F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15" y="1521430"/>
            <a:ext cx="1943170" cy="897198"/>
          </a:xfrm>
          <a:prstGeom prst="rect">
            <a:avLst/>
          </a:prstGeom>
        </p:spPr>
      </p:pic>
      <p:pic>
        <p:nvPicPr>
          <p:cNvPr id="11" name="그림 10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2CD30429-01B7-CAEE-9812-A8516EEAA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43" y="1521430"/>
            <a:ext cx="6435587" cy="296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283A6DD-F1A6-6C08-1B95-44A1A929B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48142"/>
            <a:ext cx="7886700" cy="3425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: </a:t>
            </a:r>
            <a:r>
              <a:rPr lang="ko-KR" altLang="en-US" sz="1700" dirty="0"/>
              <a:t>웹 기반 메타버스 플랫폼</a:t>
            </a:r>
            <a:endParaRPr lang="en-US" altLang="ko-KR" sz="1700" dirty="0"/>
          </a:p>
          <a:p>
            <a:pPr marL="0" indent="0">
              <a:buNone/>
            </a:pPr>
            <a:endParaRPr lang="en-US" altLang="ko-KR" sz="1700" dirty="0"/>
          </a:p>
          <a:p>
            <a:pPr marL="0" indent="0">
              <a:buNone/>
            </a:pPr>
            <a:r>
              <a:rPr lang="en-US" altLang="ko-KR" sz="1800" dirty="0"/>
              <a:t>&lt;</a:t>
            </a:r>
            <a:r>
              <a:rPr lang="ko-KR" altLang="en-US" sz="1800" dirty="0"/>
              <a:t>특징</a:t>
            </a:r>
            <a:r>
              <a:rPr lang="en-US" altLang="ko-KR" sz="1800" dirty="0"/>
              <a:t>&gt;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1. </a:t>
            </a:r>
            <a:r>
              <a:rPr lang="ko-KR" altLang="en-US" sz="1600" dirty="0">
                <a:solidFill>
                  <a:schemeClr val="tx1"/>
                </a:solidFill>
              </a:rPr>
              <a:t>웹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앱 여러 플랫폼에서 접근 가능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2. </a:t>
            </a:r>
            <a:r>
              <a:rPr lang="ko-KR" altLang="en-US" sz="1600" dirty="0">
                <a:solidFill>
                  <a:schemeClr val="tx1"/>
                </a:solidFill>
              </a:rPr>
              <a:t>키보드와 마우스 등으로 가볍게 조작 가능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3.</a:t>
            </a:r>
            <a:r>
              <a:rPr lang="ko-KR" altLang="en-US" sz="1600" dirty="0">
                <a:solidFill>
                  <a:schemeClr val="tx1"/>
                </a:solidFill>
              </a:rPr>
              <a:t> 사용자 커스텀 </a:t>
            </a:r>
            <a:r>
              <a:rPr lang="ko-KR" altLang="en-US" sz="1600" dirty="0" err="1">
                <a:solidFill>
                  <a:schemeClr val="tx1"/>
                </a:solidFill>
              </a:rPr>
              <a:t>맵을</a:t>
            </a:r>
            <a:r>
              <a:rPr lang="ko-KR" altLang="en-US" sz="1600" dirty="0">
                <a:solidFill>
                  <a:schemeClr val="tx1"/>
                </a:solidFill>
              </a:rPr>
              <a:t> 만들어 자유롭게 소통 가능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4. zep</a:t>
            </a:r>
            <a:r>
              <a:rPr lang="ko-KR" altLang="en-US" sz="1600" dirty="0">
                <a:solidFill>
                  <a:schemeClr val="tx1"/>
                </a:solidFill>
              </a:rPr>
              <a:t> 내 가상 재화인 </a:t>
            </a:r>
            <a:r>
              <a:rPr lang="en-US" altLang="ko-KR" sz="1600" dirty="0">
                <a:solidFill>
                  <a:schemeClr val="tx1"/>
                </a:solidFill>
              </a:rPr>
              <a:t>ZEM</a:t>
            </a:r>
            <a:r>
              <a:rPr lang="ko-KR" altLang="en-US" sz="1600" dirty="0">
                <a:solidFill>
                  <a:schemeClr val="tx1"/>
                </a:solidFill>
              </a:rPr>
              <a:t>이 존재</a:t>
            </a:r>
            <a:r>
              <a:rPr lang="en-US" altLang="ko-KR" sz="1600" dirty="0">
                <a:solidFill>
                  <a:schemeClr val="tx1"/>
                </a:solidFill>
              </a:rPr>
              <a:t> + NFT</a:t>
            </a:r>
            <a:r>
              <a:rPr lang="ko-KR" altLang="en-US" sz="1600" dirty="0">
                <a:solidFill>
                  <a:schemeClr val="tx1"/>
                </a:solidFill>
              </a:rPr>
              <a:t> 관련 인터랙션 지원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 err="1">
                <a:solidFill>
                  <a:schemeClr val="tx1"/>
                </a:solidFill>
              </a:rPr>
              <a:t>이더리움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폴리곤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클레이튼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600" i="1" u="sng" dirty="0">
                <a:solidFill>
                  <a:schemeClr val="tx1"/>
                </a:solidFill>
              </a:rPr>
              <a:t>5. zep script</a:t>
            </a:r>
            <a:r>
              <a:rPr lang="ko-KR" altLang="en-US" sz="1600" i="1" u="sng" dirty="0">
                <a:solidFill>
                  <a:schemeClr val="tx1"/>
                </a:solidFill>
              </a:rPr>
              <a:t>라는 인터페이스를 제공하여</a:t>
            </a:r>
            <a:r>
              <a:rPr lang="en-US" altLang="ko-KR" sz="1600" i="1" u="sng" dirty="0">
                <a:solidFill>
                  <a:schemeClr val="tx1"/>
                </a:solidFill>
              </a:rPr>
              <a:t>, </a:t>
            </a:r>
            <a:r>
              <a:rPr lang="ko-KR" altLang="en-US" sz="1600" i="1" u="sng" dirty="0">
                <a:solidFill>
                  <a:schemeClr val="tx1"/>
                </a:solidFill>
              </a:rPr>
              <a:t>누구나 쉽게 </a:t>
            </a:r>
            <a:r>
              <a:rPr lang="en-US" altLang="ko-KR" sz="1600" i="1" u="sng" dirty="0">
                <a:solidFill>
                  <a:schemeClr val="tx1"/>
                </a:solidFill>
              </a:rPr>
              <a:t>zep </a:t>
            </a:r>
            <a:r>
              <a:rPr lang="ko-KR" altLang="en-US" sz="1600" i="1" u="sng" dirty="0" err="1">
                <a:solidFill>
                  <a:schemeClr val="tx1"/>
                </a:solidFill>
              </a:rPr>
              <a:t>맵과</a:t>
            </a:r>
            <a:r>
              <a:rPr lang="ko-KR" altLang="en-US" sz="1600" i="1" u="sng" dirty="0">
                <a:solidFill>
                  <a:schemeClr val="tx1"/>
                </a:solidFill>
              </a:rPr>
              <a:t> 앱을 조작 가능</a:t>
            </a:r>
            <a:endParaRPr lang="en-US" altLang="ko-KR" sz="1600" i="1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ko-KR" sz="1700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9802F47-B0E3-DD64-3140-0A6C165BA885}"/>
              </a:ext>
            </a:extLst>
          </p:cNvPr>
          <p:cNvSpPr txBox="1">
            <a:spLocks/>
          </p:cNvSpPr>
          <p:nvPr/>
        </p:nvSpPr>
        <p:spPr>
          <a:xfrm>
            <a:off x="628650" y="305836"/>
            <a:ext cx="7886700" cy="692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b="0" i="0" u="none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Zep</a:t>
            </a:r>
            <a:r>
              <a:rPr lang="ko-KR" altLang="en-US"/>
              <a:t>이란</a:t>
            </a:r>
            <a:r>
              <a:rPr lang="en-US" altLang="ko-KR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1745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AE1A873-D6A5-FA8D-EDF4-20E2B9ED96B0}"/>
              </a:ext>
            </a:extLst>
          </p:cNvPr>
          <p:cNvSpPr txBox="1">
            <a:spLocks/>
          </p:cNvSpPr>
          <p:nvPr/>
        </p:nvSpPr>
        <p:spPr>
          <a:xfrm>
            <a:off x="628650" y="1048142"/>
            <a:ext cx="7886700" cy="3425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92D05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>
                <a:solidFill>
                  <a:schemeClr val="tx1"/>
                </a:solidFill>
              </a:rPr>
              <a:t>: ZEP Script</a:t>
            </a:r>
            <a:r>
              <a:rPr lang="ko-KR" altLang="en-US" sz="1700" dirty="0">
                <a:solidFill>
                  <a:schemeClr val="tx1"/>
                </a:solidFill>
              </a:rPr>
              <a:t>는 </a:t>
            </a:r>
            <a:r>
              <a:rPr lang="en-US" altLang="ko-KR" sz="1700" dirty="0">
                <a:solidFill>
                  <a:schemeClr val="tx1"/>
                </a:solidFill>
              </a:rPr>
              <a:t>ZEP</a:t>
            </a:r>
            <a:r>
              <a:rPr lang="ko-KR" altLang="en-US" sz="1700" dirty="0">
                <a:solidFill>
                  <a:schemeClr val="tx1"/>
                </a:solidFill>
              </a:rPr>
              <a:t>에서 동작하는 스크립트 언어</a:t>
            </a:r>
            <a:r>
              <a:rPr lang="en-US" altLang="ko-KR" sz="1700" dirty="0">
                <a:solidFill>
                  <a:schemeClr val="tx1"/>
                </a:solidFill>
              </a:rPr>
              <a:t>(Scripting Language)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7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en-US" sz="1700" dirty="0">
                <a:solidFill>
                  <a:schemeClr val="tx1"/>
                </a:solidFill>
              </a:rPr>
              <a:t>아바타 및 오브젝트 조작</a:t>
            </a:r>
            <a:r>
              <a:rPr lang="en-US" altLang="ko-KR" sz="1700" dirty="0"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solidFill>
                  <a:schemeClr val="tx1"/>
                </a:solidFill>
              </a:rPr>
              <a:t>결제</a:t>
            </a:r>
            <a:r>
              <a:rPr lang="en-US" altLang="ko-KR" sz="1700" dirty="0"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solidFill>
                  <a:schemeClr val="tx1"/>
                </a:solidFill>
              </a:rPr>
              <a:t>채팅</a:t>
            </a:r>
            <a:r>
              <a:rPr lang="en-US" altLang="ko-KR" sz="1700" dirty="0"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solidFill>
                  <a:schemeClr val="tx1"/>
                </a:solidFill>
              </a:rPr>
              <a:t>실시간 멀티플레이 등 다양한 기반 시스템을 </a:t>
            </a:r>
            <a:r>
              <a:rPr lang="en-US" altLang="ko-KR" sz="1700" dirty="0" err="1">
                <a:solidFill>
                  <a:schemeClr val="tx1"/>
                </a:solidFill>
              </a:rPr>
              <a:t>javascript</a:t>
            </a:r>
            <a:r>
              <a:rPr lang="en-US" altLang="ko-KR" sz="1700" dirty="0">
                <a:solidFill>
                  <a:schemeClr val="tx1"/>
                </a:solidFill>
              </a:rPr>
              <a:t> API </a:t>
            </a:r>
            <a:r>
              <a:rPr lang="ko-KR" altLang="en-US" sz="1700" dirty="0">
                <a:solidFill>
                  <a:schemeClr val="tx1"/>
                </a:solidFill>
              </a:rPr>
              <a:t>형식으로 제공</a:t>
            </a:r>
            <a:endParaRPr lang="en-US" altLang="ko-KR" sz="17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ko-KR" altLang="en-US" sz="17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>
                <a:solidFill>
                  <a:schemeClr val="tx1"/>
                </a:solidFill>
              </a:rPr>
              <a:t>- </a:t>
            </a:r>
            <a:r>
              <a:rPr lang="ko-KR" altLang="en-US" sz="1700" dirty="0">
                <a:solidFill>
                  <a:schemeClr val="tx1"/>
                </a:solidFill>
              </a:rPr>
              <a:t>코딩이 처음이라도 쉽게 시작할 수 있도록 대중성을 목표로 함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700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0CC25C-14D3-A2D3-EFF4-6C1DEE4C5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3661"/>
            <a:ext cx="7886700" cy="692693"/>
          </a:xfrm>
        </p:spPr>
        <p:txBody>
          <a:bodyPr/>
          <a:lstStyle/>
          <a:p>
            <a:r>
              <a:rPr lang="en-US" altLang="ko-KR" dirty="0"/>
              <a:t>Zep script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2848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353F278-1B9C-EFBF-1D05-A2172E751E89}"/>
              </a:ext>
            </a:extLst>
          </p:cNvPr>
          <p:cNvSpPr txBox="1">
            <a:spLocks/>
          </p:cNvSpPr>
          <p:nvPr/>
        </p:nvSpPr>
        <p:spPr>
          <a:xfrm>
            <a:off x="628650" y="1048142"/>
            <a:ext cx="7886700" cy="3425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92D05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>
                <a:solidFill>
                  <a:schemeClr val="tx1"/>
                </a:solidFill>
              </a:rPr>
              <a:t>① Zep script</a:t>
            </a:r>
            <a:r>
              <a:rPr lang="ko-KR" altLang="en-US" sz="1700" dirty="0">
                <a:solidFill>
                  <a:schemeClr val="tx1"/>
                </a:solidFill>
              </a:rPr>
              <a:t>를 통해 코드 작성</a:t>
            </a:r>
            <a:endParaRPr lang="en-US" altLang="ko-KR" sz="17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ko-KR" sz="1700" dirty="0">
                <a:solidFill>
                  <a:schemeClr val="tx1"/>
                </a:solidFill>
              </a:rPr>
              <a:t>②</a:t>
            </a:r>
            <a:r>
              <a:rPr lang="en-US" altLang="ko-KR" sz="1700" dirty="0">
                <a:solidFill>
                  <a:schemeClr val="tx1"/>
                </a:solidFill>
              </a:rPr>
              <a:t> zep script SDK</a:t>
            </a:r>
            <a:r>
              <a:rPr lang="ko-KR" altLang="en-US" sz="1700" dirty="0">
                <a:solidFill>
                  <a:schemeClr val="tx1"/>
                </a:solidFill>
              </a:rPr>
              <a:t>를 이용 </a:t>
            </a:r>
            <a:r>
              <a:rPr lang="en-US" altLang="ko-KR" sz="1700" dirty="0">
                <a:solidFill>
                  <a:srgbClr val="FFC000"/>
                </a:solidFill>
              </a:rPr>
              <a:t>or</a:t>
            </a:r>
            <a:r>
              <a:rPr lang="ko-KR" altLang="en-US" sz="1700" dirty="0">
                <a:solidFill>
                  <a:schemeClr val="tx1"/>
                </a:solidFill>
              </a:rPr>
              <a:t> 기본 도구로 코드와 리소스 압축</a:t>
            </a:r>
            <a:endParaRPr lang="en-US" altLang="ko-KR" sz="17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ko-KR" sz="1700" dirty="0">
                <a:solidFill>
                  <a:schemeClr val="tx1"/>
                </a:solidFill>
              </a:rPr>
              <a:t>③</a:t>
            </a:r>
            <a:r>
              <a:rPr lang="en-US" altLang="ko-KR" sz="1700" dirty="0">
                <a:solidFill>
                  <a:schemeClr val="tx1"/>
                </a:solidFill>
              </a:rPr>
              <a:t> </a:t>
            </a:r>
            <a:r>
              <a:rPr lang="ko-KR" altLang="en-US" sz="1700" dirty="0">
                <a:solidFill>
                  <a:schemeClr val="tx1"/>
                </a:solidFill>
              </a:rPr>
              <a:t>압축된 파일을 </a:t>
            </a:r>
            <a:r>
              <a:rPr lang="en-US" altLang="ko-KR" sz="1700" dirty="0">
                <a:solidFill>
                  <a:schemeClr val="tx1"/>
                </a:solidFill>
              </a:rPr>
              <a:t>zep script SDK</a:t>
            </a:r>
            <a:r>
              <a:rPr lang="ko-KR" altLang="en-US" sz="1700" dirty="0">
                <a:solidFill>
                  <a:schemeClr val="tx1"/>
                </a:solidFill>
              </a:rPr>
              <a:t>를 이용 </a:t>
            </a:r>
            <a:r>
              <a:rPr lang="en-US" altLang="ko-KR" sz="1700" dirty="0">
                <a:solidFill>
                  <a:srgbClr val="FFC000"/>
                </a:solidFill>
              </a:rPr>
              <a:t>or</a:t>
            </a:r>
            <a:r>
              <a:rPr lang="en-US" altLang="ko-KR" sz="1700" dirty="0">
                <a:solidFill>
                  <a:schemeClr val="tx1"/>
                </a:solidFill>
              </a:rPr>
              <a:t> </a:t>
            </a:r>
            <a:r>
              <a:rPr lang="ko-KR" altLang="en-US" sz="1700" dirty="0">
                <a:solidFill>
                  <a:schemeClr val="tx1"/>
                </a:solidFill>
              </a:rPr>
              <a:t>홈페이지로 업로드하여 배포</a:t>
            </a:r>
            <a:endParaRPr lang="en-US" altLang="ko-KR" sz="17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700" dirty="0">
                <a:solidFill>
                  <a:schemeClr val="tx1"/>
                </a:solidFill>
              </a:rPr>
              <a:t>④ </a:t>
            </a:r>
            <a:r>
              <a:rPr lang="en-US" altLang="ko-KR" sz="1700" dirty="0">
                <a:solidFill>
                  <a:schemeClr val="tx1"/>
                </a:solidFill>
              </a:rPr>
              <a:t>zep </a:t>
            </a:r>
            <a:r>
              <a:rPr lang="ko-KR" altLang="en-US" sz="1700" dirty="0">
                <a:solidFill>
                  <a:schemeClr val="tx1"/>
                </a:solidFill>
              </a:rPr>
              <a:t>실행 시</a:t>
            </a:r>
            <a:r>
              <a:rPr lang="en-US" altLang="ko-KR" sz="1700" dirty="0">
                <a:solidFill>
                  <a:schemeClr val="tx1"/>
                </a:solidFill>
              </a:rPr>
              <a:t>, zep </a:t>
            </a:r>
            <a:r>
              <a:rPr lang="ko-KR" altLang="en-US" sz="1700" dirty="0">
                <a:solidFill>
                  <a:schemeClr val="tx1"/>
                </a:solidFill>
              </a:rPr>
              <a:t>내부에서 우리의 </a:t>
            </a:r>
            <a:r>
              <a:rPr lang="en-US" altLang="ko-KR" sz="1700" dirty="0">
                <a:solidFill>
                  <a:schemeClr val="tx1"/>
                </a:solidFill>
              </a:rPr>
              <a:t>zep script code </a:t>
            </a:r>
            <a:r>
              <a:rPr lang="ko-KR" altLang="en-US" sz="1700" dirty="0">
                <a:solidFill>
                  <a:schemeClr val="tx1"/>
                </a:solidFill>
              </a:rPr>
              <a:t>빌드</a:t>
            </a:r>
            <a:endParaRPr lang="en-US" altLang="ko-KR" sz="17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ko-KR" sz="1700" dirty="0">
                <a:solidFill>
                  <a:schemeClr val="tx1"/>
                </a:solidFill>
              </a:rPr>
              <a:t>⑤</a:t>
            </a:r>
            <a:r>
              <a:rPr lang="en-US" altLang="ko-KR" sz="1700" dirty="0">
                <a:solidFill>
                  <a:schemeClr val="tx1"/>
                </a:solidFill>
              </a:rPr>
              <a:t> </a:t>
            </a:r>
            <a:r>
              <a:rPr lang="ko-KR" altLang="en-US" sz="1700" dirty="0">
                <a:solidFill>
                  <a:schemeClr val="tx1"/>
                </a:solidFill>
              </a:rPr>
              <a:t>웹 상 </a:t>
            </a:r>
            <a:r>
              <a:rPr lang="en-US" altLang="ko-KR" sz="1700" dirty="0">
                <a:solidFill>
                  <a:schemeClr val="tx1"/>
                </a:solidFill>
              </a:rPr>
              <a:t>canvas</a:t>
            </a:r>
            <a:r>
              <a:rPr lang="ko-KR" altLang="en-US" sz="1700" dirty="0">
                <a:solidFill>
                  <a:schemeClr val="tx1"/>
                </a:solidFill>
              </a:rPr>
              <a:t>에 나타냄으로써 </a:t>
            </a:r>
            <a:r>
              <a:rPr lang="en-US" altLang="ko-KR" sz="1700" dirty="0">
                <a:solidFill>
                  <a:schemeClr val="tx1"/>
                </a:solidFill>
              </a:rPr>
              <a:t>zep script code</a:t>
            </a:r>
            <a:r>
              <a:rPr lang="ko-KR" altLang="en-US" sz="1700" dirty="0">
                <a:solidFill>
                  <a:schemeClr val="tx1"/>
                </a:solidFill>
              </a:rPr>
              <a:t>로 의도한 내용 적용됨을 확인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700" dirty="0">
                <a:solidFill>
                  <a:schemeClr val="tx1"/>
                </a:solidFill>
              </a:rPr>
              <a:t> </a:t>
            </a:r>
            <a:endParaRPr lang="en-US" altLang="ko-KR" sz="17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56A0E2-25E5-026C-D8F7-B2DDCA0D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3661"/>
            <a:ext cx="7886700" cy="692693"/>
          </a:xfrm>
        </p:spPr>
        <p:txBody>
          <a:bodyPr/>
          <a:lstStyle/>
          <a:p>
            <a:r>
              <a:rPr lang="en-US" altLang="ko-KR" dirty="0"/>
              <a:t>Zep script </a:t>
            </a:r>
            <a:r>
              <a:rPr lang="ko-KR" altLang="en-US" dirty="0"/>
              <a:t>배포 및 적용 흐름도</a:t>
            </a:r>
          </a:p>
        </p:txBody>
      </p:sp>
    </p:spTree>
    <p:extLst>
      <p:ext uri="{BB962C8B-B14F-4D97-AF65-F5344CB8AC3E}">
        <p14:creationId xmlns:p14="http://schemas.microsoft.com/office/powerpoint/2010/main" val="3667562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44B1F43-D3C5-7585-E68B-E164A1BAA45B}"/>
              </a:ext>
            </a:extLst>
          </p:cNvPr>
          <p:cNvSpPr txBox="1">
            <a:spLocks/>
          </p:cNvSpPr>
          <p:nvPr/>
        </p:nvSpPr>
        <p:spPr>
          <a:xfrm>
            <a:off x="628650" y="303661"/>
            <a:ext cx="7886700" cy="692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b="0" i="0" u="none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Zep script </a:t>
            </a:r>
            <a:r>
              <a:rPr lang="ko-KR" altLang="en-US" dirty="0"/>
              <a:t>앱의 종류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D561CC-1583-E1C6-2DC8-51F86FA87A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757831" y="2844038"/>
            <a:ext cx="2054004" cy="7111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0DDDFB-35D0-6BB0-56D8-694D5249F2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361"/>
          <a:stretch/>
        </p:blipFill>
        <p:spPr>
          <a:xfrm>
            <a:off x="757831" y="1580666"/>
            <a:ext cx="2054004" cy="12236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526A90A-EF05-EE78-2612-330372F86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53" y="1580666"/>
            <a:ext cx="2421662" cy="17635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89CCA54-CDAA-CBEE-D1CF-D99491FD7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863" y="1580666"/>
            <a:ext cx="2177368" cy="19977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E6FB89-A754-C8E9-A7E7-D0B247545EC7}"/>
              </a:ext>
            </a:extLst>
          </p:cNvPr>
          <p:cNvSpPr txBox="1"/>
          <p:nvPr/>
        </p:nvSpPr>
        <p:spPr>
          <a:xfrm>
            <a:off x="703935" y="1130504"/>
            <a:ext cx="1769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미니 게임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18DF35-4DE5-2D2B-B8EA-31D8DAF27C01}"/>
              </a:ext>
            </a:extLst>
          </p:cNvPr>
          <p:cNvSpPr txBox="1"/>
          <p:nvPr/>
        </p:nvSpPr>
        <p:spPr>
          <a:xfrm>
            <a:off x="2914583" y="1130504"/>
            <a:ext cx="1769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노말</a:t>
            </a:r>
            <a:r>
              <a:rPr lang="ko-KR" altLang="en-US" dirty="0"/>
              <a:t> 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4C313F-44B5-06BB-D2F8-B68FE3B7A456}"/>
              </a:ext>
            </a:extLst>
          </p:cNvPr>
          <p:cNvSpPr txBox="1"/>
          <p:nvPr/>
        </p:nvSpPr>
        <p:spPr>
          <a:xfrm>
            <a:off x="5236658" y="1130504"/>
            <a:ext cx="1769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사이드바 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061E1F-ADCF-8F40-3A2A-70B87843480B}"/>
              </a:ext>
            </a:extLst>
          </p:cNvPr>
          <p:cNvSpPr/>
          <p:nvPr/>
        </p:nvSpPr>
        <p:spPr>
          <a:xfrm>
            <a:off x="2947863" y="1580666"/>
            <a:ext cx="2177368" cy="1974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02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B33872-F796-6D6B-65C1-53D3A31E97E4}"/>
              </a:ext>
            </a:extLst>
          </p:cNvPr>
          <p:cNvSpPr txBox="1">
            <a:spLocks/>
          </p:cNvSpPr>
          <p:nvPr/>
        </p:nvSpPr>
        <p:spPr>
          <a:xfrm>
            <a:off x="628650" y="1048142"/>
            <a:ext cx="7886700" cy="3425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92D05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>
                <a:solidFill>
                  <a:schemeClr val="tx1"/>
                </a:solidFill>
              </a:rPr>
              <a:t>: </a:t>
            </a:r>
            <a:r>
              <a:rPr lang="ko-KR" altLang="en-US" sz="1700" dirty="0">
                <a:solidFill>
                  <a:schemeClr val="tx1"/>
                </a:solidFill>
              </a:rPr>
              <a:t>총 </a:t>
            </a:r>
            <a:r>
              <a:rPr lang="en-US" altLang="ko-KR" sz="1700" dirty="0">
                <a:solidFill>
                  <a:schemeClr val="tx1"/>
                </a:solidFill>
              </a:rPr>
              <a:t>4</a:t>
            </a:r>
            <a:r>
              <a:rPr lang="ko-KR" altLang="en-US" sz="1700" dirty="0">
                <a:solidFill>
                  <a:schemeClr val="tx1"/>
                </a:solidFill>
              </a:rPr>
              <a:t>개의 클래스로 구성되어 있음</a:t>
            </a:r>
            <a:endParaRPr lang="en-US" altLang="ko-KR" sz="17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7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 err="1">
                <a:solidFill>
                  <a:schemeClr val="tx1"/>
                </a:solidFill>
              </a:rPr>
              <a:t>ScriptApp</a:t>
            </a:r>
            <a:r>
              <a:rPr lang="en-US" altLang="ko-KR" sz="1700" dirty="0">
                <a:solidFill>
                  <a:schemeClr val="tx1"/>
                </a:solidFill>
              </a:rPr>
              <a:t>: </a:t>
            </a:r>
            <a:r>
              <a:rPr lang="ko-KR" altLang="en-US" sz="1700" dirty="0">
                <a:solidFill>
                  <a:schemeClr val="tx1"/>
                </a:solidFill>
              </a:rPr>
              <a:t>앱이 설치된 스페이스와 관련된 전반적인 기능을 담당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 err="1">
                <a:solidFill>
                  <a:schemeClr val="tx1"/>
                </a:solidFill>
              </a:rPr>
              <a:t>ScriptMap</a:t>
            </a:r>
            <a:r>
              <a:rPr lang="en-US" altLang="ko-KR" sz="1700" dirty="0">
                <a:solidFill>
                  <a:schemeClr val="tx1"/>
                </a:solidFill>
              </a:rPr>
              <a:t>: </a:t>
            </a:r>
            <a:r>
              <a:rPr lang="ko-KR" altLang="en-US" sz="1700" dirty="0" err="1">
                <a:solidFill>
                  <a:schemeClr val="tx1"/>
                </a:solidFill>
              </a:rPr>
              <a:t>맵에</a:t>
            </a:r>
            <a:r>
              <a:rPr lang="ko-KR" altLang="en-US" sz="1700" dirty="0">
                <a:solidFill>
                  <a:schemeClr val="tx1"/>
                </a:solidFill>
              </a:rPr>
              <a:t> 타일이나 오브젝트를 추가</a:t>
            </a:r>
            <a:r>
              <a:rPr lang="en-US" altLang="ko-KR" sz="1700" dirty="0"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solidFill>
                  <a:schemeClr val="tx1"/>
                </a:solidFill>
              </a:rPr>
              <a:t>수정</a:t>
            </a:r>
            <a:r>
              <a:rPr lang="en-US" altLang="ko-KR" sz="1700" dirty="0"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solidFill>
                  <a:schemeClr val="tx1"/>
                </a:solidFill>
              </a:rPr>
              <a:t>삭제하는 기능을 담당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 err="1">
                <a:solidFill>
                  <a:schemeClr val="tx1"/>
                </a:solidFill>
              </a:rPr>
              <a:t>ScriptPlayer</a:t>
            </a:r>
            <a:r>
              <a:rPr lang="en-US" altLang="ko-KR" sz="1700" dirty="0">
                <a:solidFill>
                  <a:schemeClr val="tx1"/>
                </a:solidFill>
              </a:rPr>
              <a:t>: </a:t>
            </a:r>
            <a:r>
              <a:rPr lang="ko-KR" altLang="en-US" sz="1700" dirty="0">
                <a:solidFill>
                  <a:schemeClr val="tx1"/>
                </a:solidFill>
              </a:rPr>
              <a:t>플레이어의 설정이나 좌표 지정</a:t>
            </a:r>
            <a:r>
              <a:rPr lang="en-US" altLang="ko-KR" sz="1700" dirty="0"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solidFill>
                  <a:schemeClr val="tx1"/>
                </a:solidFill>
              </a:rPr>
              <a:t>유저의 정보를 불러오는 기능을 담당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 err="1">
                <a:solidFill>
                  <a:schemeClr val="tx1"/>
                </a:solidFill>
              </a:rPr>
              <a:t>ScriptWidget</a:t>
            </a:r>
            <a:r>
              <a:rPr lang="en-US" altLang="ko-KR" sz="1700" dirty="0">
                <a:solidFill>
                  <a:schemeClr val="tx1"/>
                </a:solidFill>
              </a:rPr>
              <a:t>: </a:t>
            </a:r>
            <a:r>
              <a:rPr lang="ko-KR" altLang="en-US" sz="1700" dirty="0">
                <a:solidFill>
                  <a:schemeClr val="tx1"/>
                </a:solidFill>
              </a:rPr>
              <a:t>미리 </a:t>
            </a:r>
            <a:r>
              <a:rPr lang="ko-KR" altLang="en-US" sz="1700" dirty="0" err="1">
                <a:solidFill>
                  <a:schemeClr val="tx1"/>
                </a:solidFill>
              </a:rPr>
              <a:t>만들어놓은</a:t>
            </a:r>
            <a:r>
              <a:rPr lang="ko-KR" altLang="en-US" sz="1700" dirty="0">
                <a:solidFill>
                  <a:schemeClr val="tx1"/>
                </a:solidFill>
              </a:rPr>
              <a:t> </a:t>
            </a:r>
            <a:r>
              <a:rPr lang="en-US" altLang="ko-KR" sz="1700" dirty="0">
                <a:solidFill>
                  <a:schemeClr val="tx1"/>
                </a:solidFill>
              </a:rPr>
              <a:t>HTML</a:t>
            </a:r>
            <a:r>
              <a:rPr lang="ko-KR" altLang="en-US" sz="1700" dirty="0">
                <a:solidFill>
                  <a:schemeClr val="tx1"/>
                </a:solidFill>
              </a:rPr>
              <a:t>을 위젯 형태로 맵 내에서 사용하게 하는 기능을 담당</a:t>
            </a:r>
            <a:endParaRPr lang="en-US" altLang="ko-KR" sz="17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7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>
                <a:solidFill>
                  <a:schemeClr val="tx1">
                    <a:lumMod val="65000"/>
                  </a:schemeClr>
                </a:solidFill>
              </a:rPr>
              <a:t>* </a:t>
            </a:r>
            <a:r>
              <a:rPr lang="ko-KR" altLang="en-US" sz="1300" dirty="0">
                <a:solidFill>
                  <a:schemeClr val="tx1">
                    <a:lumMod val="65000"/>
                  </a:schemeClr>
                </a:solidFill>
              </a:rPr>
              <a:t>미리 정의된 </a:t>
            </a:r>
            <a:r>
              <a:rPr lang="en-US" altLang="ko-KR" sz="1300" dirty="0">
                <a:solidFill>
                  <a:schemeClr val="tx1">
                    <a:lumMod val="65000"/>
                  </a:schemeClr>
                </a:solidFill>
              </a:rPr>
              <a:t>field</a:t>
            </a:r>
            <a:r>
              <a:rPr lang="ko-KR" altLang="en-US" sz="1300" dirty="0">
                <a:solidFill>
                  <a:schemeClr val="tx1">
                    <a:lumMod val="65000"/>
                  </a:schemeClr>
                </a:solidFill>
              </a:rPr>
              <a:t>와 메소드들이 있으므로</a:t>
            </a:r>
            <a:r>
              <a:rPr lang="en-US" altLang="ko-KR" sz="1300" dirty="0">
                <a:solidFill>
                  <a:schemeClr val="tx1">
                    <a:lumMod val="65000"/>
                  </a:schemeClr>
                </a:solidFill>
              </a:rPr>
              <a:t>, </a:t>
            </a:r>
            <a:r>
              <a:rPr lang="ko-KR" altLang="en-US" sz="1300" dirty="0">
                <a:solidFill>
                  <a:schemeClr val="tx1">
                    <a:lumMod val="65000"/>
                  </a:schemeClr>
                </a:solidFill>
              </a:rPr>
              <a:t>원하는 기능에 따라</a:t>
            </a:r>
            <a:endParaRPr lang="en-US" altLang="ko-KR" sz="1300" dirty="0">
              <a:solidFill>
                <a:schemeClr val="tx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300" dirty="0"/>
              <a:t>https://docs-kr.zep.us/creator/zep-script-guide</a:t>
            </a:r>
            <a:endParaRPr lang="ko-KR" altLang="en-US" sz="13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300" dirty="0">
                <a:solidFill>
                  <a:schemeClr val="tx1">
                    <a:lumMod val="65000"/>
                  </a:schemeClr>
                </a:solidFill>
              </a:rPr>
              <a:t>에서 찾아보는 것을 추천</a:t>
            </a:r>
            <a:r>
              <a:rPr lang="en-US" altLang="ko-KR" sz="1300" dirty="0">
                <a:solidFill>
                  <a:schemeClr val="tx1">
                    <a:lumMod val="65000"/>
                  </a:schemeClr>
                </a:solidFill>
              </a:rPr>
              <a:t>!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51C7B58-4438-7E70-838E-619ED6185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Zep script API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B7605E-1A78-475E-F2B3-AC9B619E4C9A}"/>
              </a:ext>
            </a:extLst>
          </p:cNvPr>
          <p:cNvSpPr/>
          <p:nvPr/>
        </p:nvSpPr>
        <p:spPr>
          <a:xfrm>
            <a:off x="638589" y="1699591"/>
            <a:ext cx="6249228" cy="347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6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1C7B58-4438-7E70-838E-619ED6185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3661"/>
            <a:ext cx="7886700" cy="692693"/>
          </a:xfrm>
        </p:spPr>
        <p:txBody>
          <a:bodyPr/>
          <a:lstStyle/>
          <a:p>
            <a:r>
              <a:rPr lang="en-US" altLang="ko-KR" dirty="0"/>
              <a:t>Zep script App</a:t>
            </a:r>
            <a:r>
              <a:rPr lang="ko-KR" altLang="en-US" dirty="0"/>
              <a:t>의 </a:t>
            </a:r>
            <a:r>
              <a:rPr lang="en-US" altLang="ko-KR" dirty="0"/>
              <a:t>Lifecycle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F4751E-3BCC-7412-588B-BC922555C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58" y="1120883"/>
            <a:ext cx="2512115" cy="355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2566BF-EEB6-F69C-7F21-A5B61500B89E}"/>
              </a:ext>
            </a:extLst>
          </p:cNvPr>
          <p:cNvSpPr txBox="1"/>
          <p:nvPr/>
        </p:nvSpPr>
        <p:spPr>
          <a:xfrm>
            <a:off x="3588029" y="1208758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App.onJoinPlayer.Add</a:t>
            </a:r>
            <a:r>
              <a:rPr lang="en-US" altLang="ko-KR" dirty="0"/>
              <a:t>(function(player){</a:t>
            </a:r>
          </a:p>
          <a:p>
            <a:r>
              <a:rPr lang="en-US" altLang="ko-KR" dirty="0" err="1"/>
              <a:t>App.showCenterLabel</a:t>
            </a:r>
            <a:r>
              <a:rPr lang="en-US" altLang="ko-KR" dirty="0"/>
              <a:t>(`${player.name}</a:t>
            </a:r>
            <a:r>
              <a:rPr lang="ko-KR" altLang="en-US" dirty="0"/>
              <a:t>님이 입장하셨습니다</a:t>
            </a:r>
            <a:r>
              <a:rPr lang="en-US" altLang="ko-KR" dirty="0"/>
              <a:t>.`)</a:t>
            </a:r>
          </a:p>
          <a:p>
            <a:r>
              <a:rPr lang="en-US" altLang="ko-KR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534806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PERSISTENCEDATA" val="MMPROD_UIPERSISTENCEDATA"/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2&quot;/&gt;&lt;property id=&quot;20307&quot; value=&quot;256&quot;/&gt;&lt;/object&gt;&lt;object type=&quot;3&quot; unique_id=&quot;10004&quot;&gt;&lt;property id=&quot;20148&quot; value=&quot;5&quot;/&gt;&lt;property id=&quot;20300&quot; value=&quot;Slide 6&quot;/&gt;&lt;property id=&quot;20307&quot; value=&quot;257&quot;/&gt;&lt;/object&gt;&lt;object type=&quot;3&quot; unique_id=&quot;10021&quot;&gt;&lt;property id=&quot;20148&quot; value=&quot;5&quot;/&gt;&lt;property id=&quot;20300&quot; value=&quot;Slide 3 - &amp;quot;Lecture : vi editor 초보편&amp;quot;&quot;/&gt;&lt;property id=&quot;20307&quot; value=&quot;258&quot;/&gt;&lt;/object&gt;&lt;object type=&quot;3&quot; unique_id=&quot;10047&quot;&gt;&lt;property id=&quot;20148&quot; value=&quot;5&quot;/&gt;&lt;property id=&quot;20300&quot; value=&quot;Slide 4 - &amp;quot;여기 부터 강의&amp;quot;&quot;/&gt;&lt;property id=&quot;20307&quot; value=&quot;260&quot;/&gt;&lt;/object&gt;&lt;object type=&quot;3&quot; unique_id=&quot;10048&quot;&gt;&lt;property id=&quot;20148&quot; value=&quot;5&quot;/&gt;&lt;property id=&quot;20300&quot; value=&quot;Slide 5 - &amp;quot;Lecture : vi editor 초보편&amp;quot;&quot;/&gt;&lt;property id=&quot;20307&quot; value=&quot;259&quot;/&gt;&lt;/object&gt;&lt;object type=&quot;3&quot; unique_id=&quot;10071&quot;&gt;&lt;property id=&quot;20148&quot; value=&quot;5&quot;/&gt;&lt;property id=&quot;20300&quot; value=&quot;Slide 1 - &amp;quot;Are you ready?&amp;quot;&quot;/&gt;&lt;property id=&quot;20307&quot; value=&quot;261&quot;/&gt;&lt;/object&gt;&lt;/object&gt;&lt;object type=&quot;8&quot; unique_id=&quot;1000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/>
        <a:ea typeface="맑은 고딕"/>
        <a:cs typeface=""/>
      </a:majorFont>
      <a:minorFont>
        <a:latin typeface="Cambria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9679</TotalTime>
  <Words>591</Words>
  <Application>Microsoft Office PowerPoint</Application>
  <PresentationFormat>화면 슬라이드 쇼(16:9)</PresentationFormat>
  <Paragraphs>80</Paragraphs>
  <Slides>13</Slides>
  <Notes>6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AR HERMANN</vt:lpstr>
      <vt:lpstr>맑은 고딕</vt:lpstr>
      <vt:lpstr>Cambria</vt:lpstr>
      <vt:lpstr>Arial</vt:lpstr>
      <vt:lpstr>Office Theme</vt:lpstr>
      <vt:lpstr>PowerPoint 프레젠테이션</vt:lpstr>
      <vt:lpstr>Zep 스크립트 개발 및 배포 간단 가이드</vt:lpstr>
      <vt:lpstr>Zep이란?</vt:lpstr>
      <vt:lpstr>PowerPoint 프레젠테이션</vt:lpstr>
      <vt:lpstr>Zep script란?</vt:lpstr>
      <vt:lpstr>Zep script 배포 및 적용 흐름도</vt:lpstr>
      <vt:lpstr>PowerPoint 프레젠테이션</vt:lpstr>
      <vt:lpstr>Zep script API</vt:lpstr>
      <vt:lpstr>Zep script App의 Lifecycle</vt:lpstr>
      <vt:lpstr>실습 – 비밀 계단 맵 제어하기</vt:lpstr>
      <vt:lpstr>함께 쓰면 좋을 Tool, 참고 문서 추천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HyL</dc:creator>
  <cp:lastModifiedBy>성하 소</cp:lastModifiedBy>
  <cp:revision>109</cp:revision>
  <dcterms:created xsi:type="dcterms:W3CDTF">2017-03-17T07:48:16Z</dcterms:created>
  <dcterms:modified xsi:type="dcterms:W3CDTF">2023-06-23T13:23:53Z</dcterms:modified>
</cp:coreProperties>
</file>